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  <p:sldMasterId id="2147483665" r:id="rId2"/>
    <p:sldMasterId id="2147483667" r:id="rId3"/>
  </p:sldMasterIdLst>
  <p:notesMasterIdLst>
    <p:notesMasterId r:id="rId5"/>
  </p:notesMasterIdLst>
  <p:handoutMasterIdLst>
    <p:handoutMasterId r:id="rId6"/>
  </p:handoutMasterIdLst>
  <p:sldIdLst>
    <p:sldId id="262" r:id="rId4"/>
  </p:sldIdLst>
  <p:sldSz cx="6858000" cy="9144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0066"/>
    <a:srgbClr val="FF6699"/>
    <a:srgbClr val="33CC33"/>
    <a:srgbClr val="0000CC"/>
    <a:srgbClr val="99FF66"/>
    <a:srgbClr val="9999FF"/>
    <a:srgbClr val="9966FF"/>
    <a:srgbClr val="9933FF"/>
    <a:srgbClr val="AEF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>
      <p:cViewPr>
        <p:scale>
          <a:sx n="90" d="100"/>
          <a:sy n="90" d="100"/>
        </p:scale>
        <p:origin x="-112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B4830B-D7A5-4A5E-9868-BCCF39BB3CA5}" type="datetimeFigureOut">
              <a:rPr lang="ja-JP" altLang="en-US"/>
              <a:pPr>
                <a:defRPr/>
              </a:pPr>
              <a:t>2016/3/2</a:t>
            </a:fld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2F6A8A-6EE9-4F9D-9E60-E0001260372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9875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DA8AEFF-6968-42AA-B48B-AED01B9B57CA}" type="datetimeFigureOut">
              <a:rPr lang="ja-JP" altLang="en-US"/>
              <a:pPr>
                <a:defRPr/>
              </a:pPr>
              <a:t>2016/3/2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E07B55-07C2-41B8-95BE-401429F399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93693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E07B55-07C2-41B8-95BE-401429F3994E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56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876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777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6858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3490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小塚ゴシック Pro EL"/>
          <a:ea typeface="小塚ゴシック Pro EL"/>
          <a:cs typeface="小塚ゴシック Pro E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タイトル 1"/>
          <p:cNvSpPr>
            <a:spLocks/>
          </p:cNvSpPr>
          <p:nvPr/>
        </p:nvSpPr>
        <p:spPr bwMode="auto">
          <a:xfrm>
            <a:off x="152400" y="15240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ja-JP" altLang="en-US" sz="4400">
              <a:latin typeface="小塚ゴシック Pro EL"/>
              <a:ea typeface="小塚ゴシック Pro EL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 bwMode="auto">
          <a:xfrm>
            <a:off x="1268760" y="251520"/>
            <a:ext cx="44640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ja-JP" sz="2800" dirty="0">
              <a:solidFill>
                <a:prstClr val="white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56692" y="2925341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sz="1600" dirty="0">
                <a:solidFill>
                  <a:schemeClr val="accent4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日　時 </a:t>
            </a:r>
            <a:r>
              <a:rPr lang="ja-JP" altLang="en-US" sz="1600" dirty="0" smtClean="0">
                <a:solidFill>
                  <a:schemeClr val="accent4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： </a:t>
            </a:r>
            <a:r>
              <a:rPr lang="en-US" altLang="ja-JP" sz="2400" b="1" dirty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2016</a:t>
            </a:r>
            <a:r>
              <a:rPr lang="ja-JP" altLang="en-US" sz="1600" b="1" dirty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年</a:t>
            </a:r>
            <a:r>
              <a:rPr lang="en-US" altLang="ja-JP" sz="24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4</a:t>
            </a:r>
            <a:r>
              <a:rPr lang="ja-JP" altLang="en-US" sz="16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月</a:t>
            </a:r>
            <a:r>
              <a:rPr lang="en-US" altLang="ja-JP" sz="24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8</a:t>
            </a:r>
            <a:r>
              <a:rPr lang="ja-JP" altLang="en-US" sz="16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日（金）</a:t>
            </a:r>
            <a:r>
              <a:rPr lang="ja-JP" altLang="en-US" sz="1600" dirty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　</a:t>
            </a:r>
            <a:r>
              <a:rPr lang="en-US" altLang="ja-JP" sz="24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19:00</a:t>
            </a:r>
            <a:r>
              <a:rPr lang="ja-JP" altLang="en-US" sz="24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～</a:t>
            </a:r>
            <a:r>
              <a:rPr lang="en-US" altLang="ja-JP" sz="24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20:</a:t>
            </a:r>
            <a:r>
              <a:rPr lang="en-US" altLang="ja-JP" sz="2400" b="1" dirty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4</a:t>
            </a:r>
            <a:r>
              <a:rPr lang="en-US" altLang="ja-JP" sz="24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0</a:t>
            </a:r>
            <a:endParaRPr lang="en-US" altLang="ja-JP" sz="2400" b="1" dirty="0"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89166" y="4017422"/>
            <a:ext cx="13532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ja-JP" sz="16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19:00〜19:10</a:t>
            </a:r>
            <a:endParaRPr lang="en-US" altLang="ja-JP" sz="1600" b="1" dirty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82054" y="4355976"/>
            <a:ext cx="58432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sz="12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  </a:t>
            </a:r>
            <a:r>
              <a:rPr lang="ja-JP" altLang="en-US" sz="14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　持効型</a:t>
            </a:r>
            <a:r>
              <a:rPr lang="ja-JP" altLang="en-US" sz="14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溶解インスリンアナログ</a:t>
            </a:r>
            <a:r>
              <a:rPr lang="ja-JP" altLang="en-US" sz="14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製剤 </a:t>
            </a:r>
            <a:r>
              <a:rPr lang="en-US" altLang="ja-JP" sz="14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『</a:t>
            </a:r>
            <a:r>
              <a:rPr lang="ja-JP" altLang="en-US" sz="14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インスリングラルギン　</a:t>
            </a:r>
            <a:r>
              <a:rPr lang="en-US" altLang="ja-JP" sz="14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300</a:t>
            </a:r>
            <a:r>
              <a:rPr lang="ja-JP" altLang="en-US" sz="14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単位</a:t>
            </a:r>
            <a:r>
              <a:rPr lang="en-US" altLang="ja-JP" sz="14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/mL』</a:t>
            </a:r>
            <a:endParaRPr lang="ja-JP" altLang="en-US" sz="1400" b="1" dirty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</p:txBody>
      </p:sp>
      <p:sp>
        <p:nvSpPr>
          <p:cNvPr id="18" name="テキスト ボックス 12"/>
          <p:cNvSpPr txBox="1">
            <a:spLocks noChangeArrowheads="1"/>
          </p:cNvSpPr>
          <p:nvPr/>
        </p:nvSpPr>
        <p:spPr bwMode="auto">
          <a:xfrm>
            <a:off x="320056" y="4716016"/>
            <a:ext cx="15795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6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19:</a:t>
            </a:r>
            <a:r>
              <a:rPr lang="ja-JP" altLang="en-US" sz="16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１</a:t>
            </a:r>
            <a:r>
              <a:rPr lang="en-US" altLang="ja-JP" sz="16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0〜20:40</a:t>
            </a:r>
            <a:r>
              <a:rPr lang="ja-JP" altLang="en-US" sz="16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  </a:t>
            </a:r>
            <a:endParaRPr lang="en-US" altLang="ja-JP" sz="1600" b="1" dirty="0"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</p:txBody>
      </p:sp>
      <p:sp>
        <p:nvSpPr>
          <p:cNvPr id="19" name="正方形/長方形 14"/>
          <p:cNvSpPr>
            <a:spLocks noChangeArrowheads="1"/>
          </p:cNvSpPr>
          <p:nvPr/>
        </p:nvSpPr>
        <p:spPr bwMode="auto">
          <a:xfrm>
            <a:off x="1628800" y="4716016"/>
            <a:ext cx="12202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特別</a:t>
            </a:r>
            <a:r>
              <a:rPr lang="ja-JP" altLang="en-US" sz="16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講演</a:t>
            </a:r>
            <a:r>
              <a:rPr lang="en-US" altLang="ja-JP" sz="16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】</a:t>
            </a:r>
            <a:endParaRPr lang="ja-JP" altLang="en-US" sz="1600" b="1" dirty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</p:txBody>
      </p:sp>
      <p:sp>
        <p:nvSpPr>
          <p:cNvPr id="20" name="正方形/長方形 15"/>
          <p:cNvSpPr>
            <a:spLocks noChangeArrowheads="1"/>
          </p:cNvSpPr>
          <p:nvPr/>
        </p:nvSpPr>
        <p:spPr bwMode="auto">
          <a:xfrm>
            <a:off x="332656" y="5148064"/>
            <a:ext cx="6723249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座長：天草市立栖本病院　院長　水流添　覚　先生</a:t>
            </a:r>
            <a:endParaRPr lang="en-US" altLang="ja-JP" b="1" dirty="0" smtClean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  <a:p>
            <a:endParaRPr lang="en-US" altLang="ja-JP" sz="1600" b="1" dirty="0" smtClean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  <a:p>
            <a:endParaRPr lang="en-US" altLang="ja-JP" sz="1000" b="1" dirty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  <a:p>
            <a:r>
              <a:rPr lang="en-US" altLang="ja-JP" sz="32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『</a:t>
            </a:r>
            <a:r>
              <a:rPr lang="ja-JP" altLang="en-US" sz="28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糖尿病薬物療法　</a:t>
            </a:r>
            <a:r>
              <a:rPr lang="en-US" altLang="ja-JP" sz="28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up to DATE 2016</a:t>
            </a:r>
            <a:r>
              <a:rPr lang="en-US" altLang="ja-JP" sz="32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』</a:t>
            </a:r>
          </a:p>
          <a:p>
            <a:endParaRPr lang="en-US" altLang="ja-JP" sz="1000" b="1" dirty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  <a:p>
            <a:endParaRPr lang="en-US" altLang="ja-JP" b="1" dirty="0" smtClean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  <a:p>
            <a:r>
              <a:rPr lang="ja-JP" altLang="en-US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演者：</a:t>
            </a:r>
            <a:r>
              <a:rPr lang="ja-JP" altLang="en-US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琉球</a:t>
            </a:r>
            <a:r>
              <a:rPr lang="ja-JP" altLang="en-US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大学医学部附属病院</a:t>
            </a:r>
            <a:r>
              <a:rPr lang="ja-JP" altLang="en-US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　</a:t>
            </a:r>
            <a:r>
              <a:rPr lang="ja-JP" altLang="en-US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地域医療システム学講座</a:t>
            </a:r>
            <a:r>
              <a:rPr lang="ja-JP" altLang="en-US" sz="20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　　</a:t>
            </a:r>
            <a:endParaRPr lang="en-US" altLang="ja-JP" sz="2000" b="1" dirty="0" smtClean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  <a:p>
            <a:r>
              <a:rPr lang="ja-JP" altLang="en-US" sz="20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 </a:t>
            </a:r>
            <a:r>
              <a:rPr lang="ja-JP" altLang="en-US" sz="20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                                　</a:t>
            </a:r>
            <a:r>
              <a:rPr lang="ja-JP" altLang="en-US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教授</a:t>
            </a:r>
            <a:r>
              <a:rPr lang="ja-JP" altLang="en-US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　</a:t>
            </a:r>
            <a:r>
              <a:rPr lang="ja-JP" altLang="en-US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 </a:t>
            </a:r>
            <a:r>
              <a:rPr lang="ja-JP" altLang="en-US" sz="28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小宮</a:t>
            </a:r>
            <a:r>
              <a:rPr lang="ja-JP" altLang="en-US" sz="28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 一郎</a:t>
            </a:r>
            <a:r>
              <a:rPr lang="ja-JP" altLang="en-US" sz="24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 </a:t>
            </a:r>
            <a:r>
              <a:rPr lang="ja-JP" altLang="en-US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先生</a:t>
            </a:r>
            <a:r>
              <a:rPr lang="zh-CN" altLang="en-US" sz="1600" b="1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　　　</a:t>
            </a:r>
            <a:endParaRPr lang="ja-JP" altLang="ja-JP" sz="1600" dirty="0"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20056" y="4716016"/>
            <a:ext cx="6091975" cy="3096344"/>
          </a:xfrm>
          <a:prstGeom prst="rect">
            <a:avLst/>
          </a:prstGeom>
          <a:noFill/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-6424"/>
            <a:ext cx="1292684" cy="69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463" y="107504"/>
            <a:ext cx="142471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220539" y="160348"/>
            <a:ext cx="64259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第</a:t>
            </a:r>
            <a:r>
              <a:rPr lang="en-US" altLang="ja-JP" sz="28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40</a:t>
            </a:r>
            <a:r>
              <a:rPr lang="ja-JP" altLang="en-US" sz="2800" b="1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回</a:t>
            </a:r>
            <a:r>
              <a:rPr lang="ja-JP" altLang="en-US" sz="28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天</a:t>
            </a:r>
            <a:r>
              <a:rPr lang="ja-JP" altLang="en-US" sz="2800" b="1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草</a:t>
            </a:r>
            <a:r>
              <a:rPr lang="ja-JP" altLang="en-US" sz="2800" b="1" dirty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生活</a:t>
            </a:r>
            <a:r>
              <a:rPr lang="ja-JP" altLang="en-US" sz="2800" b="1" dirty="0" smtClean="0">
                <a:solidFill>
                  <a:srgbClr val="00206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習慣病研究会</a:t>
            </a:r>
            <a:endParaRPr lang="en-US" altLang="ja-JP" sz="2800" b="1" dirty="0">
              <a:solidFill>
                <a:srgbClr val="002060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492896" y="8397716"/>
            <a:ext cx="1728192" cy="3507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9" name="Text Box 47"/>
          <p:cNvSpPr txBox="1">
            <a:spLocks noChangeArrowheads="1"/>
          </p:cNvSpPr>
          <p:nvPr/>
        </p:nvSpPr>
        <p:spPr bwMode="auto">
          <a:xfrm>
            <a:off x="788763" y="8244408"/>
            <a:ext cx="4512445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652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652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52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52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52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共催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：天草</a:t>
            </a:r>
            <a:r>
              <a:rPr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生活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習慣病研究会</a:t>
            </a:r>
            <a:r>
              <a:rPr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・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サノフィ株式会社</a:t>
            </a:r>
            <a:endParaRPr lang="en-US" altLang="ja-JP" sz="1100" dirty="0"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  <a:p>
            <a:pPr eaLnBrk="1" hangingPunct="1"/>
            <a:r>
              <a:rPr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後援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：天草郡市医師会・熊本県医師会・熊本県糖尿病対策推進会議</a:t>
            </a:r>
            <a:endParaRPr lang="en-US" altLang="ja-JP" sz="1100" dirty="0" smtClean="0"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  <a:p>
            <a:pPr eaLnBrk="1" hangingPunct="1"/>
            <a:r>
              <a:rPr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　　　</a:t>
            </a:r>
            <a:r>
              <a:rPr lang="en-US" altLang="ja-JP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NPO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法人ブルーサークル</a:t>
            </a:r>
            <a:r>
              <a:rPr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２０５０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62769" y="3367569"/>
            <a:ext cx="594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sz="1600" dirty="0">
                <a:solidFill>
                  <a:schemeClr val="accent4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場　所 ： </a:t>
            </a:r>
            <a:r>
              <a:rPr lang="ja-JP" altLang="en-US" sz="16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天草</a:t>
            </a:r>
            <a:r>
              <a:rPr lang="ja-JP" altLang="en-US" sz="1600" dirty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地域医療</a:t>
            </a:r>
            <a:r>
              <a:rPr lang="ja-JP" altLang="en-US" sz="16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センター </a:t>
            </a:r>
            <a:r>
              <a:rPr lang="en-US" altLang="ja-JP" sz="16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1F</a:t>
            </a:r>
            <a:r>
              <a:rPr lang="ja-JP" altLang="en-US" sz="16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 </a:t>
            </a:r>
            <a:r>
              <a:rPr lang="en-US" altLang="ja-JP" sz="16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『</a:t>
            </a:r>
            <a:r>
              <a:rPr lang="ja-JP" altLang="en-US" sz="1600" dirty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ヒポクラート</a:t>
            </a:r>
            <a:r>
              <a:rPr lang="en-US" altLang="ja-JP" sz="160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』</a:t>
            </a:r>
            <a:endParaRPr lang="ja-JP" altLang="en-US" sz="1600" dirty="0"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  <a:p>
            <a:pPr eaLnBrk="1" hangingPunct="1"/>
            <a:r>
              <a:rPr lang="ja-JP" altLang="en-US" sz="1600" dirty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　　　　    </a:t>
            </a:r>
            <a:r>
              <a:rPr lang="ja-JP" altLang="en-US" sz="105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熊本県天草市亀場町食場８５４－１</a:t>
            </a:r>
            <a:r>
              <a:rPr lang="ja-JP" altLang="en-US" sz="1050" dirty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　 </a:t>
            </a:r>
            <a:r>
              <a:rPr lang="en-US" altLang="ja-JP" sz="1050" dirty="0" smtClean="0"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TEL:0969-24-4111</a:t>
            </a:r>
            <a:endParaRPr lang="en-US" altLang="ja-JP" sz="1000" dirty="0"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2287505" y="7895401"/>
            <a:ext cx="22707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当日</a:t>
            </a:r>
            <a:r>
              <a:rPr lang="ja-JP" altLang="en-US" sz="1200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は</a:t>
            </a:r>
            <a:r>
              <a:rPr lang="ja-JP" altLang="en-US" sz="1200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軽食</a:t>
            </a:r>
            <a:r>
              <a:rPr lang="ja-JP" altLang="en-US" sz="1200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を</a:t>
            </a:r>
            <a:r>
              <a:rPr lang="ja-JP" altLang="en-US" sz="1200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ご用意</a:t>
            </a:r>
            <a:r>
              <a:rPr lang="ja-JP" altLang="en-US" sz="1200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しています</a:t>
            </a:r>
            <a:endParaRPr lang="ja-JP" altLang="en-US" sz="1200" dirty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25" name="サブタイトル 2"/>
          <p:cNvSpPr txBox="1">
            <a:spLocks/>
          </p:cNvSpPr>
          <p:nvPr/>
        </p:nvSpPr>
        <p:spPr>
          <a:xfrm>
            <a:off x="188640" y="1619672"/>
            <a:ext cx="6471669" cy="14401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ja-JP" altLang="en-US" sz="1200" dirty="0" smtClean="0">
                <a:latin typeface="HGP明朝E" panose="02020900000000000000" pitchFamily="18" charset="-128"/>
                <a:ea typeface="HGP明朝E" panose="02020900000000000000" pitchFamily="18" charset="-128"/>
                <a:cs typeface="メイリオ"/>
              </a:rPr>
              <a:t>謹啓　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ja-JP" altLang="en-US" sz="1200" dirty="0" smtClean="0">
                <a:latin typeface="HGP明朝E" panose="02020900000000000000" pitchFamily="18" charset="-128"/>
                <a:ea typeface="HGP明朝E" panose="02020900000000000000" pitchFamily="18" charset="-128"/>
                <a:cs typeface="メイリオ"/>
              </a:rPr>
              <a:t>　時下、先生におかれましては益々ご清祥のこととお慶び申し上げます。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ja-JP" altLang="en-US" sz="1200" dirty="0" smtClean="0">
                <a:latin typeface="HGP明朝E" panose="02020900000000000000" pitchFamily="18" charset="-128"/>
                <a:ea typeface="HGP明朝E" panose="02020900000000000000" pitchFamily="18" charset="-128"/>
                <a:cs typeface="メイリオ"/>
              </a:rPr>
              <a:t>この度は、下記の日程にて第４０回天草生活習慣病研究会を開催する運びとなりました。先生方に</a:t>
            </a:r>
            <a:endParaRPr lang="en-US" altLang="ja-JP" sz="1200" dirty="0" smtClean="0">
              <a:latin typeface="HGP明朝E" panose="02020900000000000000" pitchFamily="18" charset="-128"/>
              <a:ea typeface="HGP明朝E" panose="02020900000000000000" pitchFamily="18" charset="-128"/>
              <a:cs typeface="メイリオ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ja-JP" altLang="en-US" sz="1200" dirty="0" smtClean="0">
                <a:latin typeface="HGP明朝E" panose="02020900000000000000" pitchFamily="18" charset="-128"/>
                <a:ea typeface="HGP明朝E" panose="02020900000000000000" pitchFamily="18" charset="-128"/>
                <a:cs typeface="メイリオ"/>
              </a:rPr>
              <a:t>おかれましてはご多忙の折誠に恐縮に存じますが、何卒宜しくお願い申し上げます。</a:t>
            </a:r>
            <a:endParaRPr lang="en-US" altLang="ja-JP" sz="1200" dirty="0" smtClean="0">
              <a:latin typeface="HGP明朝E" panose="02020900000000000000" pitchFamily="18" charset="-128"/>
              <a:ea typeface="HGP明朝E" panose="02020900000000000000" pitchFamily="18" charset="-128"/>
              <a:cs typeface="メイリオ"/>
            </a:endParaRPr>
          </a:p>
          <a:p>
            <a:pPr marL="0" indent="0" algn="r">
              <a:lnSpc>
                <a:spcPct val="130000"/>
              </a:lnSpc>
              <a:buNone/>
            </a:pPr>
            <a:r>
              <a:rPr lang="en-US" altLang="ja-JP" sz="1200" dirty="0" smtClean="0">
                <a:latin typeface="HGP明朝E" panose="02020900000000000000" pitchFamily="18" charset="-128"/>
                <a:ea typeface="HGP明朝E" panose="02020900000000000000" pitchFamily="18" charset="-128"/>
                <a:cs typeface="メイリオ"/>
              </a:rPr>
              <a:t>                                                                            </a:t>
            </a:r>
            <a:r>
              <a:rPr lang="ja-JP" altLang="en-US" sz="1200" dirty="0" smtClean="0">
                <a:latin typeface="HGP明朝E" panose="02020900000000000000" pitchFamily="18" charset="-128"/>
                <a:ea typeface="HGP明朝E" panose="02020900000000000000" pitchFamily="18" charset="-128"/>
                <a:cs typeface="メイリオ"/>
              </a:rPr>
              <a:t>　　　　　　敬白</a:t>
            </a:r>
          </a:p>
        </p:txBody>
      </p:sp>
      <p:sp>
        <p:nvSpPr>
          <p:cNvPr id="21" name="正方形/長方形 14"/>
          <p:cNvSpPr>
            <a:spLocks noChangeArrowheads="1"/>
          </p:cNvSpPr>
          <p:nvPr/>
        </p:nvSpPr>
        <p:spPr bwMode="auto">
          <a:xfrm>
            <a:off x="1632730" y="4017422"/>
            <a:ext cx="12202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【</a:t>
            </a:r>
            <a:r>
              <a:rPr lang="ja-JP" altLang="en-US" sz="1600" b="1" dirty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情報提供</a:t>
            </a:r>
            <a:r>
              <a:rPr lang="en-US" altLang="ja-JP" sz="1600" b="1" dirty="0" smtClean="0">
                <a:solidFill>
                  <a:srgbClr val="000000"/>
                </a:solidFill>
                <a:latin typeface="HGP明朝E" panose="02020900000000000000" pitchFamily="18" charset="-128"/>
                <a:ea typeface="HGP明朝E" panose="02020900000000000000" pitchFamily="18" charset="-128"/>
                <a:cs typeface="Meiryo UI" pitchFamily="50" charset="-128"/>
              </a:rPr>
              <a:t>】</a:t>
            </a:r>
            <a:endParaRPr lang="ja-JP" altLang="en-US" sz="1600" b="1" dirty="0">
              <a:solidFill>
                <a:srgbClr val="000000"/>
              </a:solidFill>
              <a:latin typeface="HGP明朝E" panose="02020900000000000000" pitchFamily="18" charset="-128"/>
              <a:ea typeface="HGP明朝E" panose="02020900000000000000" pitchFamily="18" charset="-128"/>
              <a:cs typeface="Meiryo UI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78534" y="680953"/>
            <a:ext cx="631426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日本医師会生涯教育講座</a:t>
            </a:r>
            <a:r>
              <a:rPr lang="en-US" altLang="ja-JP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1.5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単位</a:t>
            </a:r>
            <a:r>
              <a:rPr lang="en-US" altLang="ja-JP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&lt;</a:t>
            </a:r>
            <a:r>
              <a:rPr lang="en-US" altLang="ja-JP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73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慢性疾患・複合疾患の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管理</a:t>
            </a:r>
            <a:r>
              <a:rPr lang="en-US" altLang="ja-JP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,76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糖尿病</a:t>
            </a:r>
            <a:r>
              <a:rPr lang="en-US" altLang="ja-JP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&gt;</a:t>
            </a:r>
            <a:endParaRPr lang="en-US" altLang="ja-JP" sz="11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熊本県</a:t>
            </a:r>
            <a:r>
              <a:rPr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糖尿病対策推進会議　認定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講演会</a:t>
            </a:r>
            <a:endParaRPr lang="en-US" altLang="ja-JP" sz="11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日糖療養指導医取得のための講習会</a:t>
            </a:r>
            <a:r>
              <a:rPr lang="ja-JP" altLang="en-US" sz="1100" dirty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endParaRPr lang="en-US" altLang="ja-JP" sz="11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日本糖尿病療養指導士　認定更新のための研修会　第２群　</a:t>
            </a:r>
            <a:r>
              <a:rPr lang="en-US" altLang="ja-JP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0.5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単位</a:t>
            </a:r>
            <a:endParaRPr lang="en-US" altLang="ja-JP" sz="11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熊本地域糖尿病療養指導士</a:t>
            </a:r>
            <a:r>
              <a:rPr lang="en-US" altLang="ja-JP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(CDE-Kumamoto)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認定更新のための研修会</a:t>
            </a:r>
            <a:endParaRPr lang="en-US" altLang="ja-JP" sz="11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52587" y="7550750"/>
            <a:ext cx="55446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日本医師会生涯教育講座</a:t>
            </a:r>
            <a:r>
              <a:rPr lang="en-US" altLang="ja-JP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1.5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単位</a:t>
            </a:r>
            <a:r>
              <a:rPr lang="en-US" altLang="ja-JP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&lt;73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慢性疾患・複合疾患の管理</a:t>
            </a:r>
            <a:r>
              <a:rPr lang="en-US" altLang="ja-JP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0.5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単位</a:t>
            </a:r>
            <a:r>
              <a:rPr lang="en-US" altLang="ja-JP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,76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糖尿病</a:t>
            </a:r>
            <a:r>
              <a:rPr lang="en-US" altLang="ja-JP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1</a:t>
            </a:r>
            <a:r>
              <a:rPr lang="ja-JP" altLang="en-US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単位</a:t>
            </a:r>
            <a:r>
              <a:rPr lang="en-US" altLang="ja-JP" sz="11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デザインの設定">
      <a:majorFont>
        <a:latin typeface="小塚ゴシック Pro EL"/>
        <a:ea typeface="小塚ゴシック Pro EL"/>
        <a:cs typeface="小塚ゴシック Pro EL"/>
      </a:majorFont>
      <a:minorFont>
        <a:latin typeface="小塚ゴシック Pro EL"/>
        <a:ea typeface="小塚ゴシック Pro EL"/>
        <a:cs typeface="小塚ゴシック Pro E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デザインの設定">
      <a:majorFont>
        <a:latin typeface="小塚ゴシック Pro EL"/>
        <a:ea typeface="小塚ゴシック Pro EL"/>
        <a:cs typeface="小塚ゴシック Pro EL"/>
      </a:majorFont>
      <a:minorFont>
        <a:latin typeface="小塚ゴシック Pro EL"/>
        <a:ea typeface="小塚ゴシック Pro EL"/>
        <a:cs typeface="小塚ゴシック Pro E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デザインの設定">
      <a:majorFont>
        <a:latin typeface="小塚ゴシック Pro EL"/>
        <a:ea typeface="小塚ゴシック Pro EL"/>
        <a:cs typeface="小塚ゴシック Pro EL"/>
      </a:majorFont>
      <a:minorFont>
        <a:latin typeface="小塚ゴシック Pro EL"/>
        <a:ea typeface="小塚ゴシック Pro EL"/>
        <a:cs typeface="小塚ゴシック Pro E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109</Words>
  <Application>Microsoft Office PowerPoint</Application>
  <PresentationFormat>画面に合わせる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デザインの設定</vt:lpstr>
      <vt:lpstr>1_デザインの設定</vt:lpstr>
      <vt:lpstr>2_デザインの設定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Yamada</dc:creator>
  <cp:lastModifiedBy>Higashiyama, Takashi (S/WKH) PH/JP</cp:lastModifiedBy>
  <cp:revision>200</cp:revision>
  <cp:lastPrinted>2015-12-11T10:39:32Z</cp:lastPrinted>
  <dcterms:created xsi:type="dcterms:W3CDTF">2012-09-12T06:36:42Z</dcterms:created>
  <dcterms:modified xsi:type="dcterms:W3CDTF">2016-03-01T23:56:48Z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1457059778</vt:i4>
  </property>
  <property fmtid="{D5CDD505-2E9C-101B-9397-08002B2CF9AE}" pid="4" name="_EmailSubject">
    <vt:lpwstr>【第2報】「第8回Kumamoto Diabetes Symposium」のAEDについて</vt:lpwstr>
  </property>
  <property fmtid="{D5CDD505-2E9C-101B-9397-08002B2CF9AE}" pid="5" name="_AuthorEmail">
    <vt:lpwstr>Masahiro.Tanabe@sanofi.com</vt:lpwstr>
  </property>
  <property fmtid="{D5CDD505-2E9C-101B-9397-08002B2CF9AE}" pid="6" name="_AuthorEmailDisplayName">
    <vt:lpwstr>Tanabe, Masahiro PH/JP</vt:lpwstr>
  </property>
  <property fmtid="{D5CDD505-2E9C-101B-9397-08002B2CF9AE}" pid="7" name="_PreviousAdHocReviewCycleID">
    <vt:i4>863378823</vt:i4>
  </property>
</Properties>
</file>